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58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4" r:id="rId54"/>
    <p:sldId id="315" r:id="rId55"/>
    <p:sldId id="316" r:id="rId56"/>
    <p:sldId id="280" r:id="rId57"/>
    <p:sldId id="281" r:id="rId58"/>
    <p:sldId id="282" r:id="rId59"/>
    <p:sldId id="283" r:id="rId60"/>
    <p:sldId id="317" r:id="rId61"/>
    <p:sldId id="318" r:id="rId62"/>
    <p:sldId id="319" r:id="rId63"/>
  </p:sldIdLst>
  <p:sldSz cx="9144000" cy="5143500" type="screen16x9"/>
  <p:notesSz cx="6858000" cy="9144000"/>
  <p:embeddedFontLst>
    <p:embeddedFont>
      <p:font typeface="Edu Diatype Rounded Semi-Mono" panose="020B0509040202060203" pitchFamily="49" charset="77"/>
      <p:regular r:id="rId65"/>
      <p:bold r:id="rId66"/>
      <p:italic r:id="rId67"/>
    </p:embeddedFont>
    <p:embeddedFont>
      <p:font typeface="Edu Diatype Rounded Semi-Mono M" panose="020B0509040202060203" pitchFamily="49" charset="77"/>
      <p:regular r:id="rId68"/>
      <p:italic r:id="rId69"/>
    </p:embeddedFont>
    <p:embeddedFont>
      <p:font typeface="Oswald" pitchFamily="2" charset="77"/>
      <p:regular r:id="rId70"/>
      <p:bold r:id="rId71"/>
    </p:embeddedFont>
    <p:embeddedFont>
      <p:font typeface="Source Code Pro" panose="020B0509030403020204" pitchFamily="49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9"/>
    <p:restoredTop sz="94702"/>
  </p:normalViewPr>
  <p:slideViewPr>
    <p:cSldViewPr snapToGrid="0">
      <p:cViewPr>
        <p:scale>
          <a:sx n="186" d="100"/>
          <a:sy n="186" d="100"/>
        </p:scale>
        <p:origin x="1136" y="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Edu Diatype Rounded Semi-Mono" panose="020B0509040202060203" pitchFamily="49" charset="77"/>
        <a:ea typeface="Edu Diatype Rounded Semi-Mono" panose="020B0509040202060203" pitchFamily="49" charset="7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167008c3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167008c3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26e772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26e772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f26e7721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f26e7721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f26e7721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f26e7721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26e772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26e772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26e7721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26e7721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f26e7721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f26e7721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f26e7721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f26e7721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26e7721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f26e7721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f26e7721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f26e7721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f4cbb09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f4cbb09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26e7721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f26e7721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26e7721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f26e7721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f26e7721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f26e7721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1c4c35ca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1c4c35ca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1c4c35ca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1c4c35ca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1c4c35ca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1c4c35ca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1c4c35ca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1c4c35ca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1c4c35ca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1c4c35ca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1c4c35ca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1c4c35ca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167008c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167008c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1c4c35ca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1c4c35ca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1c4c35ca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1c4c35ca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1c4c35ca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1c4c35ca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1c4c35ca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1c4c35ca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167008c3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167008c3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d9780c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d9780c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1d9780c6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1d9780c6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1d9780c6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1d9780c6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1d9780c6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1d9780c6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167008c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167008c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1d9780c6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1d9780c6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d9780c6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1d9780c6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1d9780c6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1d9780c6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1d9780c6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1d9780c6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1d9780c6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1d9780c6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1d9780c6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1d9780c6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1d9780c6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1d9780c6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1d9780c6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1d9780c6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1d9780c6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1d9780c6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1d9780c6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1d9780c6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167008c3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167008c3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1d9780c6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1d9780c6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1d9780c6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1d9780c6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1d9780c6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1d9780c6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d9780c6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1d9780c6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1d9780c6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1d9780c6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1d9780c6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1d9780c6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f26e7721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f26e7721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177acb7e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177acb7e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177acb7e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177acb7e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177acb7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177acb7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167008c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167008c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177acb7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177acb7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0967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177acb7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177acb7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2752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177acb7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177acb7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519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167008c3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167008c3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167008c3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167008c3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167008c3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167008c3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 b="0" i="0">
                <a:latin typeface="Edu Diatype Rounded Semi-Mono" panose="020B0509040202060203" pitchFamily="49" charset="77"/>
                <a:ea typeface="Edu Diatype Rounded Semi-Mono" panose="020B0509040202060203" pitchFamily="49" charset="77"/>
                <a:cs typeface="Edu Diatype Rounded Semi-Mono" panose="020B0509040202060203" pitchFamily="49" charset="77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Edu Diatype Rounded Semi-Mono" panose="020B0509040202060203" pitchFamily="49" charset="7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Edu Diatype Rounded Semi-Mono" panose="020B0509040202060203" pitchFamily="49" charset="7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Edu Diatype Rounded Semi-Mono" panose="020B0509040202060203" pitchFamily="49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Edu Diatype Rounded Semi-Mono" panose="020B0509040202060203" pitchFamily="49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0" i="0">
                <a:latin typeface="Edu Diatype Rounded Semi-Mono" panose="020B0509040202060203" pitchFamily="49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Edu Diatype Rounded Semi-Mono" panose="020B0509040202060203" pitchFamily="49" charset="7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 b="0" i="0">
                <a:latin typeface="Edu Diatype Rounded Semi-Mono" panose="020B0509040202060203" pitchFamily="49" charset="77"/>
                <a:ea typeface="Edu Diatype Rounded Semi-Mono" panose="020B0509040202060203" pitchFamily="49" charset="77"/>
                <a:cs typeface="Edu Diatype Rounded Semi-Mono" panose="020B0509040202060203" pitchFamily="49" charset="77"/>
                <a:sym typeface="Oswald"/>
              </a:defRPr>
            </a:lvl1pPr>
          </a:lstStyle>
          <a:p>
            <a:endParaRPr dirty="0"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Edu Diatype Rounded Semi-Mono" panose="020B0509040202060203" pitchFamily="49" charset="77"/>
                <a:ea typeface="Source Code Pro"/>
                <a:cs typeface="Edu Diatype Rounded Semi-Mono" panose="020B0509040202060203" pitchFamily="49" charset="77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Edu Diatype Rounded Semi-Mono M" panose="020B0509040202060203" pitchFamily="49" charset="77"/>
          <a:ea typeface="Edu Diatype Rounded Semi-Mono M" panose="020B0509040202060203" pitchFamily="49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Edu Diatype Rounded Semi-Mono" panose="020B0509040202060203" pitchFamily="49" charset="77"/>
          <a:ea typeface="Edu Diatype Rounded Semi-Mono" panose="020B0509040202060203" pitchFamily="49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 8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42422" y="3515128"/>
            <a:ext cx="8732825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 Machine Learning, Clustering, and Dimensionality Reduction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Classification</a:t>
            </a:r>
            <a:endParaRPr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Let’s look at some examples</a:t>
            </a:r>
            <a:endParaRPr sz="1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Classification</a:t>
            </a:r>
            <a:endParaRPr dirty="0"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Let’s look at some examples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Here, we have a two-dimensional (read: two columns) dataset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We know which dots are blue and which are red. 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Classification</a:t>
            </a:r>
            <a:endParaRPr dirty="0"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Let’s look at some examples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Here, we have a two-dimensional (read: two columns) dataset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We know which dots are blue and which are red.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The classification question then asks: 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latin typeface="Edu Diatype Rounded Semi-Mono" panose="020B0509040202060203" pitchFamily="49" charset="77"/>
              </a:rPr>
              <a:t>Can we create a “separator” model that separates these two points? </a:t>
            </a:r>
            <a:endParaRPr dirty="0">
              <a:latin typeface="Edu Diatype Rounded Semi-Mono" panose="020B0509040202060203" pitchFamily="49" charset="77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Classification</a:t>
            </a:r>
            <a:endParaRPr dirty="0"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Model: the quantitative version of “there is a straight line that can separate the two classes”.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Parameters: the intercept and axis (or however else we want to define our line) that describes the line</a:t>
            </a:r>
            <a:endParaRPr sz="1400" dirty="0"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Classification</a:t>
            </a: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So our model could look like this on the right.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By the way, this is a support vector machine classifier. Any guesses how this line is being created? </a:t>
            </a:r>
            <a:endParaRPr sz="1400" dirty="0"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Regression</a:t>
            </a:r>
            <a:endParaRPr dirty="0"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(This one is a little trickier to visualize)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Imagine that we now have the same two columns, except our labels are continuous. </a:t>
            </a:r>
            <a:endParaRPr sz="1400" dirty="0"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Regression</a:t>
            </a:r>
            <a:endParaRPr dirty="0"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(This one is a little trickier to visualize)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Imagine that we now have the same two columns, except our labels are continuous. </a:t>
            </a:r>
            <a:endParaRPr sz="1400" dirty="0"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Regression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On the X-Y axes, we typically see one independent variable that predicts a dependent variable. 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latin typeface="Edu Diatype Rounded Semi-Mono" panose="020B0509040202060203" pitchFamily="49" charset="77"/>
              </a:rPr>
              <a:t>We can typically find a line (1-D) that we can draw, which traces a pattern. </a:t>
            </a:r>
            <a:endParaRPr dirty="0">
              <a:latin typeface="Edu Diatype Rounded Semi-Mono" panose="020B0509040202060203" pitchFamily="49" charset="7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Since we now have two independent variables that predict a dependent variable, we’ll need to draw a plane (2-D) .</a:t>
            </a:r>
            <a:endParaRPr sz="1400" dirty="0"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Regression</a:t>
            </a:r>
            <a:endParaRPr dirty="0"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So we want to find a plane that cuts through these points. </a:t>
            </a: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Regression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This is the plane in 2D. </a:t>
            </a: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2300" y="1609750"/>
            <a:ext cx="4509300" cy="31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Agenda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What is Machine Learning? </a:t>
            </a:r>
          </a:p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Supervised Learning</a:t>
            </a:r>
          </a:p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Unsupervised Learning</a:t>
            </a:r>
          </a:p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Uses of clustering</a:t>
            </a:r>
          </a:p>
          <a:p>
            <a:pPr marL="0" lvl="0" indent="-342900" algn="l" rtl="0">
              <a:lnSpc>
                <a:spcPct val="100000"/>
              </a:lnSpc>
              <a:spcAft>
                <a:spcPts val="0"/>
              </a:spcAft>
              <a:buSzPts val="1800"/>
              <a:buChar char="-"/>
            </a:pPr>
            <a:r>
              <a:rPr lang="en-US" dirty="0"/>
              <a:t>Unsupervised Learning: </a:t>
            </a:r>
            <a:r>
              <a:rPr lang="en" dirty="0"/>
              <a:t>Dimensionality Reduction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learning: Regression</a:t>
            </a:r>
            <a:endParaRPr dirty="0"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This is the plane. </a:t>
            </a: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2300" y="1609750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7000" y="1468838"/>
            <a:ext cx="9018599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Unsupervised learning: Clustering</a:t>
            </a:r>
            <a:endParaRPr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Imagine we had a dataset with two features (i.e. columns) that looked like this when we mapped the two.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We can visually see that there are some groups that seem to appear here.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How do we take advantage of some inherent characteristics of the data…</a:t>
            </a: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Unsupervised learning: Clustering</a:t>
            </a:r>
            <a:endParaRPr dirty="0"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… to create something like this.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This has been created by an unsupervised ML algorithm called k-means.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>
                <a:solidFill>
                  <a:srgbClr val="000000"/>
                </a:solidFill>
                <a:highlight>
                  <a:srgbClr val="FFFFFE"/>
                </a:highlight>
              </a:rPr>
              <a:t>k-means fits a model consisting of k cluster centers; the optimal centers are assumed to be those that minimize the distance of each point from its assigned center.</a:t>
            </a:r>
            <a:endParaRPr sz="1400" dirty="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44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Clustering is the meaningful creation of groups or collections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is the grouping of unlabeled data.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792" y="1468825"/>
            <a:ext cx="3944510" cy="26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44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these data were actually labeled, then clustering becomes classification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792" y="1468825"/>
            <a:ext cx="3944510" cy="26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44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do we create these groups?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need to define some measure of </a:t>
            </a:r>
            <a:r>
              <a:rPr lang="en" b="1"/>
              <a:t>similarity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792" y="1468825"/>
            <a:ext cx="3944510" cy="26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44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do we determine similarity?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we only had one or two features, it might be easy to define.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ex: Say we are trying to classify books and we have author names only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100" y="1468825"/>
            <a:ext cx="4583102" cy="2864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44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most straightforward way to classify these books by author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100" y="1468825"/>
            <a:ext cx="4583102" cy="2864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44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we get more features, however, the definition of what is similarity can be more tricky.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also depends on how we want to think about similarity 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Clustering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700" y="1586550"/>
            <a:ext cx="4583101" cy="286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44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For ex: this is a Spotify classification of different musical artists.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The closer in distance these names are on the chart, the more similar they are.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This list, however, is created by hundreds of features 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Clustering</a:t>
            </a:r>
            <a:endParaRPr dirty="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700" y="1586550"/>
            <a:ext cx="4583101" cy="286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Machine Learning?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1855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What is the learning part of machine learning?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uses of clustering? 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clustering is a </a:t>
            </a:r>
            <a:r>
              <a:rPr lang="en" i="1"/>
              <a:t>tool</a:t>
            </a:r>
            <a:r>
              <a:rPr lang="en"/>
              <a:t> that can be used across different sectors, as long as there is data, it has a wide range of applications.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uses of clustering? 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ex: market segmentation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customer data to understand different types of users.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547625"/>
            <a:ext cx="4267201" cy="2942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uses of clustering? 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ex: social network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is clustering of Twitter conversations online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258400"/>
            <a:ext cx="4267201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138" y="3519228"/>
            <a:ext cx="3089432" cy="5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uses of clustering? 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ex: image segmentation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Clustering can be used to group pixels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996" y="1784895"/>
            <a:ext cx="4644000" cy="192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uses of clustering? 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ex: image segmentation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Guess what we use for autonomous vehicles to detect objects in space? 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819688"/>
            <a:ext cx="4267200" cy="239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types of clustering algorithms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1855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Centroid-based clustering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Density-based clustering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Distribution based clustering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Centroid-based clustering</a:t>
            </a: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the image on the right, what do you think centroid-based clustering is? 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900" y="1647325"/>
            <a:ext cx="3643401" cy="27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Centroid-based clustering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similarity measure is defined by the </a:t>
            </a:r>
            <a:r>
              <a:rPr lang="en" b="1"/>
              <a:t>centroid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Distance</a:t>
            </a:r>
            <a:r>
              <a:rPr lang="en"/>
              <a:t> is </a:t>
            </a:r>
            <a:r>
              <a:rPr lang="en" b="1"/>
              <a:t>each point</a:t>
            </a:r>
            <a:r>
              <a:rPr lang="en"/>
              <a:t> to its </a:t>
            </a:r>
            <a:r>
              <a:rPr lang="en" b="1"/>
              <a:t>nearest centroid</a:t>
            </a:r>
            <a:r>
              <a:rPr lang="en"/>
              <a:t> tells us how well we are fitting the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All points</a:t>
            </a:r>
            <a:r>
              <a:rPr lang="en"/>
              <a:t> are assigned to a cluster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ex: K-means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900" y="1647325"/>
            <a:ext cx="3643401" cy="27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Density-based clustering</a:t>
            </a: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the image on the right, what do you think density-based clustering is?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675" y="1598875"/>
            <a:ext cx="3999599" cy="311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Density-based clustering</a:t>
            </a:r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Another method that is not based on distance, but how many other points are </a:t>
            </a:r>
            <a:r>
              <a:rPr lang="en" sz="1400" b="1"/>
              <a:t>around each point</a:t>
            </a:r>
            <a:endParaRPr sz="1400"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similarity measure is based on connections to my neighbors or lack thereof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This allows us to make clusters of </a:t>
            </a:r>
            <a:r>
              <a:rPr lang="en" sz="1400" b="1"/>
              <a:t>arbitrary shapes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b="1"/>
              <a:t>Not all points</a:t>
            </a:r>
            <a:r>
              <a:rPr lang="en" sz="1400"/>
              <a:t> need to be assigned to a cluster (if it’s an outlier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 ex: DBSCAN</a:t>
            </a:r>
            <a:endParaRPr sz="1400"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675" y="1598875"/>
            <a:ext cx="3999599" cy="311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Machine Learning?</a:t>
            </a:r>
            <a:endParaRPr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1855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What is the learning part of machine learning?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When we can create a model that has tunable parameters, i.e. these parameters can change based on the input datasets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Density-based clustering</a:t>
            </a:r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This is a good GIF of how DBSACAN works</a:t>
            </a:r>
            <a:endParaRPr sz="1400"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00" y="1647500"/>
            <a:ext cx="3999599" cy="2512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Distribution-based clustering</a:t>
            </a:r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the image on the right, what do you think distribution-based clustering is?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00" y="1826275"/>
            <a:ext cx="3999602" cy="2385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Distribution-based clustering</a:t>
            </a:r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Assumes that points fall along one or several (typically normal) distributions.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the distance from the distribution’s center increase, the probability that the point belongs to that distribution decreases.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ex: expectation maximization 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00" y="1826275"/>
            <a:ext cx="3999602" cy="2385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Distribution-based clustering</a:t>
            </a: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chart is from a dataset of Old Faithful’s geyser eruptions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shows waiting time between eruptions and the duration of each eruption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three distinct clusters could be three different periods of geyser activity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Why is that?</a:t>
            </a:r>
            <a:endParaRPr i="1"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00" y="1258400"/>
            <a:ext cx="3732700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Distribution-based clustering</a:t>
            </a: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27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is an animation of how the expectation-maximization algorithm works</a:t>
            </a:r>
            <a:endParaRPr i="1"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300" y="1265000"/>
            <a:ext cx="3849000" cy="33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62" y="2474324"/>
            <a:ext cx="7779475" cy="22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this image below, what do you think hierarchical clustering is? </a:t>
            </a:r>
            <a:endParaRPr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62" y="2474324"/>
            <a:ext cx="7779475" cy="22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Hierarchical clustering creates trees of clusters.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It’s best of data that is hierarchical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Depending on where you cut the branches, you can more or fewer clusters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clustering</a:t>
            </a:r>
            <a:endParaRPr/>
          </a:p>
        </p:txBody>
      </p:sp>
      <p:sp>
        <p:nvSpPr>
          <p:cNvPr id="242" name="Google Shape;242;p3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is an animation of how hierarchical clustering works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700" y="2188726"/>
            <a:ext cx="4572599" cy="20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 a look at this animation and see if you can guess how K-Means clustering works</a:t>
            </a:r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600" y="1152425"/>
            <a:ext cx="3732700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256" name="Google Shape;256;p4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Here are the steps to a K-means algorithm: 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Select the number of groups you want to create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To figure this out, you may want to do a quick plot of the data to see if you can eyeball the number of distinct groups</a:t>
            </a:r>
            <a:endParaRPr sz="1400"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600" y="1152425"/>
            <a:ext cx="3732700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Machine Learning?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1855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Why do we want these models?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263" name="Google Shape;263;p4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Here are the steps to a K-means algorithm: 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Select the number of groups you want to create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To initialize the algorithm, Sklearn will either randomly select three centers, or you can also input three centers</a:t>
            </a:r>
            <a:endParaRPr sz="1400"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600" y="1152425"/>
            <a:ext cx="3732700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Here are the steps to a K-means algorithm: 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Select the number of groups you want to create 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Each point is given a label based on which center it’s closest to</a:t>
            </a:r>
            <a:endParaRPr sz="1400"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600" y="1152425"/>
            <a:ext cx="3732700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Here are the steps to a K-means algorithm: 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Select the number of groups you want to create 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Each point is given a label based on which center it’s closest to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Based on these initial groups, the centroids are recalculated</a:t>
            </a:r>
            <a:endParaRPr sz="1400"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600" y="1152425"/>
            <a:ext cx="3732700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Here are the steps to a K-means algorithm: 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Select the number of groups you want to create 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Each point is given a label based on which center it’s closest to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Based on these initial groups, the centroids are recalculated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Repeat steps 1-3 until the centroids don’t seem to change that much anymore</a:t>
            </a:r>
            <a:endParaRPr sz="1400"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600" y="1152425"/>
            <a:ext cx="3732700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What are the advantages and disadvantages of this algorithm? </a:t>
            </a:r>
            <a:endParaRPr sz="1400"/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600" y="1152425"/>
            <a:ext cx="3732700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305" name="Google Shape;305;p4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What are the advantages and disadvantages of this algorithm? 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Advantages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It’s pretty fast!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Disadvantages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have to select the # of groups (what if you’re wrong on the #?)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Because the centroids are randomly selected, you can get different results based on where you initialized your centroids</a:t>
            </a:r>
            <a:endParaRPr sz="1400"/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06" name="Google Shape;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600" y="1152425"/>
            <a:ext cx="3732700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Unsupervised learning: Dimensionality Reduction</a:t>
            </a:r>
            <a:endParaRPr dirty="0"/>
          </a:p>
        </p:txBody>
      </p:sp>
      <p:sp>
        <p:nvSpPr>
          <p:cNvPr id="246" name="Google Shape;246;p3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This is also a trickier concept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The “dimensionality”: This means that, rather than having and X with many (often hundreds!) of columns, we can somehow transform this into fewer columns (the dimensions). </a:t>
            </a: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Unsupervised learning: Dimensionality Reduction</a:t>
            </a:r>
            <a:endParaRPr dirty="0"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This is also a trickier concept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The “dimensionality”: This means that, rather than having and X with many (often hundreds!) of columns, we can somehow transform this into fewer columns (the dimensions).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For ex: the 2-D data on the right clearly has some “structure” that is less than 2-D </a:t>
            </a: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Unsupervised learning: Dimensionality Reduction</a:t>
            </a:r>
            <a:endParaRPr dirty="0"/>
          </a:p>
        </p:txBody>
      </p: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This is also a trickier concept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The “dimensionality”: This means that, rather than having and X with many (often hundreds!) of columns, we can somehow transform this into fewer columns (the dimensions).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For ex: the 2-D data on the right clearly has some “structure” that is less than 2-D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I can draw a 1-D spiral line through these points, for example </a:t>
            </a: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Unsupervised learning: Dimensionality Reduction</a:t>
            </a:r>
            <a:endParaRPr dirty="0"/>
          </a:p>
        </p:txBody>
      </p:sp>
      <p:sp>
        <p:nvSpPr>
          <p:cNvPr id="276" name="Google Shape;276;p4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Imagine I could find some function where: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latent-variable = f(feature-1, feature-2)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In other words, I have a new 1-D variable that describes the characteristics of the two previous columns, but “collapses” them. </a:t>
            </a:r>
            <a:endParaRPr sz="14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Machine Learning?</a:t>
            </a:r>
            <a:endParaRPr dirty="0"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1855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Why do we want these models?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In machine learning, different than in applied statistics, we are less interested in what these parameters are, and more in how well they can </a:t>
            </a:r>
            <a:endParaRPr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latin typeface="Edu Diatype Rounded Semi-Mono" panose="020B0509040202060203" pitchFamily="49" charset="77"/>
              </a:rPr>
              <a:t>Make predictions</a:t>
            </a:r>
            <a:endParaRPr dirty="0">
              <a:latin typeface="Edu Diatype Rounded Semi-Mono" panose="020B0509040202060203" pitchFamily="49" charset="77"/>
            </a:endParaRPr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latin typeface="Edu Diatype Rounded Semi-Mono" panose="020B0509040202060203" pitchFamily="49" charset="77"/>
              </a:rPr>
              <a:t>Describe underlying structures or characteristic in the data</a:t>
            </a:r>
            <a:endParaRPr dirty="0">
              <a:latin typeface="Edu Diatype Rounded Semi-Mono" panose="020B0509040202060203" pitchFamily="49" charset="77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Dimensionality Reduction: Principal Component Analysis</a:t>
            </a:r>
            <a:endParaRPr dirty="0"/>
          </a:p>
        </p:txBody>
      </p:sp>
      <p:sp>
        <p:nvSpPr>
          <p:cNvPr id="276" name="Google Shape;276;p4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Can we describe this dataset using a few principal “axes”? </a:t>
            </a:r>
            <a:endParaRPr sz="1400" dirty="0"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B8E6D-5FD9-52F4-1F56-004BC08AD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025" y="1468582"/>
            <a:ext cx="4574274" cy="310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19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Can we describe this dataset using a few principal “axes”?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The length of the two vectors describe how “important” each is and which directions the data vary.</a:t>
            </a:r>
            <a:endParaRPr sz="1400" dirty="0"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B8E6D-5FD9-52F4-1F56-004BC08AD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025" y="1468582"/>
            <a:ext cx="4574274" cy="3100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BBD5E-CEB3-FF7D-B7AD-02F67ABF4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0524" y="1430690"/>
            <a:ext cx="4474899" cy="3084901"/>
          </a:xfrm>
          <a:prstGeom prst="rect">
            <a:avLst/>
          </a:prstGeom>
        </p:spPr>
      </p:pic>
      <p:sp>
        <p:nvSpPr>
          <p:cNvPr id="7" name="Google Shape;275;p40">
            <a:extLst>
              <a:ext uri="{FF2B5EF4-FFF2-40B4-BE49-F238E27FC236}">
                <a16:creationId xmlns:a16="http://schemas.microsoft.com/office/drawing/2014/main" id="{1FCE85A4-33F6-3134-209A-021767C3CB65}"/>
              </a:ext>
            </a:extLst>
          </p:cNvPr>
          <p:cNvSpPr txBox="1">
            <a:spLocks/>
          </p:cNvSpPr>
          <p:nvPr/>
        </p:nvSpPr>
        <p:spPr>
          <a:xfrm>
            <a:off x="464100" y="5249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Edu Diatype Rounded Semi-Mono" panose="020B0509040202060203" pitchFamily="49" charset="77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Dimensionality Reduction: Principal Component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87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Can we describe this dataset using a few principal “axes”?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The length of the two vectors describe how “important” each is and which directions the data vary.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 dirty="0"/>
              <a:t>After we “rotate” and “stretch” the data along their principal components</a:t>
            </a:r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300" y="1468825"/>
            <a:ext cx="4509300" cy="33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2300" y="1609738"/>
            <a:ext cx="4509300" cy="310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B8E6D-5FD9-52F4-1F56-004BC08AD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025" y="1468582"/>
            <a:ext cx="4574274" cy="3100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BBD5E-CEB3-FF7D-B7AD-02F67ABF4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0524" y="1430690"/>
            <a:ext cx="4474899" cy="3084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86300E-7A05-050C-E994-F823030CE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4320" y="1327426"/>
            <a:ext cx="4381683" cy="3188165"/>
          </a:xfrm>
          <a:prstGeom prst="rect">
            <a:avLst/>
          </a:prstGeom>
        </p:spPr>
      </p:pic>
      <p:sp>
        <p:nvSpPr>
          <p:cNvPr id="8" name="Google Shape;275;p40">
            <a:extLst>
              <a:ext uri="{FF2B5EF4-FFF2-40B4-BE49-F238E27FC236}">
                <a16:creationId xmlns:a16="http://schemas.microsoft.com/office/drawing/2014/main" id="{F3C07F04-4947-9086-71EF-1950F401BD55}"/>
              </a:ext>
            </a:extLst>
          </p:cNvPr>
          <p:cNvSpPr txBox="1">
            <a:spLocks/>
          </p:cNvSpPr>
          <p:nvPr/>
        </p:nvSpPr>
        <p:spPr>
          <a:xfrm>
            <a:off x="464100" y="5249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Edu Diatype Rounded Semi-Mono" panose="020B0509040202060203" pitchFamily="49" charset="77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Dimensionality Reduction: Principal Component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2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Categories of Machine Learning</a:t>
            </a:r>
            <a:endParaRPr dirty="0"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Supervised learning: Associating features with some label. This is then divided into: </a:t>
            </a:r>
            <a:endParaRPr sz="1400" dirty="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Classification: labels as discrete categories</a:t>
            </a:r>
            <a:endParaRPr sz="1400" dirty="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Regression: labels as continuous quantities.</a:t>
            </a:r>
            <a:endParaRPr sz="1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561850"/>
            <a:ext cx="4509300" cy="324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Categories of Machine Learning</a:t>
            </a:r>
            <a:endParaRPr dirty="0"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Supervised learning: Associating features with some label. This is then divided into: </a:t>
            </a:r>
            <a:endParaRPr sz="1400" dirty="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Classification: labels as discrete categories</a:t>
            </a:r>
            <a:endParaRPr sz="1400" dirty="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Regression: labels as continuous quantities.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Unsupervised learning: Modeling the features of the dataset without labels. Often such methods as: 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latin typeface="Edu Diatype Rounded Semi-Mono" panose="020B0509040202060203" pitchFamily="49" charset="77"/>
              </a:rPr>
              <a:t>Clustering: identifying groups of data</a:t>
            </a:r>
            <a:endParaRPr dirty="0">
              <a:latin typeface="Edu Diatype Rounded Semi-Mono" panose="020B0509040202060203" pitchFamily="49" charset="77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>
                <a:latin typeface="Edu Diatype Rounded Semi-Mono" panose="020B0509040202060203" pitchFamily="49" charset="77"/>
              </a:rPr>
              <a:t>Dimensionality reduction: succinct representation</a:t>
            </a:r>
            <a:endParaRPr dirty="0">
              <a:latin typeface="Edu Diatype Rounded Semi-Mono" panose="020B0509040202060203" pitchFamily="49" charset="77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561850"/>
            <a:ext cx="4509300" cy="324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Categories of Machine Learning</a:t>
            </a:r>
            <a:endParaRPr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01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Let’s look at some examples</a:t>
            </a:r>
            <a:endParaRPr dirty="0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00" y="1561850"/>
            <a:ext cx="4509300" cy="324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</TotalTime>
  <Words>1967</Words>
  <Application>Microsoft Macintosh PowerPoint</Application>
  <PresentationFormat>On-screen Show (16:9)</PresentationFormat>
  <Paragraphs>214</Paragraphs>
  <Slides>62</Slides>
  <Notes>62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Edu Diatype Rounded Semi-Mono</vt:lpstr>
      <vt:lpstr>Source Code Pro</vt:lpstr>
      <vt:lpstr>Oswald</vt:lpstr>
      <vt:lpstr>Arial</vt:lpstr>
      <vt:lpstr>Edu Diatype Rounded Semi-Mono M</vt:lpstr>
      <vt:lpstr>Modern Writer</vt:lpstr>
      <vt:lpstr>Week 8</vt:lpstr>
      <vt:lpstr>Today’s Agenda</vt:lpstr>
      <vt:lpstr>What is Machine Learning?</vt:lpstr>
      <vt:lpstr>What is Machine Learning?</vt:lpstr>
      <vt:lpstr>What is Machine Learning?</vt:lpstr>
      <vt:lpstr>What is Machine Learning?</vt:lpstr>
      <vt:lpstr>Categories of Machine Learning</vt:lpstr>
      <vt:lpstr>Categories of Machine Learning</vt:lpstr>
      <vt:lpstr>Categories of Machine Learning</vt:lpstr>
      <vt:lpstr>Supervised learning: Classification</vt:lpstr>
      <vt:lpstr>Supervised learning: Classification</vt:lpstr>
      <vt:lpstr>Supervised learning: Classification</vt:lpstr>
      <vt:lpstr>Supervised learning: Classification</vt:lpstr>
      <vt:lpstr>Supervised learning: Classification</vt:lpstr>
      <vt:lpstr>Supervised learning: Regression</vt:lpstr>
      <vt:lpstr>Supervised learning: Regression</vt:lpstr>
      <vt:lpstr>Supervised learning: Regression</vt:lpstr>
      <vt:lpstr>Supervised learning: Regression</vt:lpstr>
      <vt:lpstr>Supervised learning: Regression</vt:lpstr>
      <vt:lpstr>Supervised learning: Regression</vt:lpstr>
      <vt:lpstr>Unsupervised learning: Clustering</vt:lpstr>
      <vt:lpstr>Unsupervised learning: Clustering</vt:lpstr>
      <vt:lpstr>What is Clustering</vt:lpstr>
      <vt:lpstr>What is Clustering</vt:lpstr>
      <vt:lpstr>What is Clustering</vt:lpstr>
      <vt:lpstr>What is Clustering</vt:lpstr>
      <vt:lpstr>What is Clustering</vt:lpstr>
      <vt:lpstr>What is Clustering</vt:lpstr>
      <vt:lpstr>What is Clustering</vt:lpstr>
      <vt:lpstr>What are the uses of clustering? </vt:lpstr>
      <vt:lpstr>What are the uses of clustering? </vt:lpstr>
      <vt:lpstr>What are the uses of clustering? </vt:lpstr>
      <vt:lpstr>What are the uses of clustering? </vt:lpstr>
      <vt:lpstr>What are the uses of clustering? </vt:lpstr>
      <vt:lpstr>Different types of clustering algorithms</vt:lpstr>
      <vt:lpstr>Centroid-based clustering</vt:lpstr>
      <vt:lpstr>Centroid-based clustering</vt:lpstr>
      <vt:lpstr>Density-based clustering</vt:lpstr>
      <vt:lpstr>Density-based clustering</vt:lpstr>
      <vt:lpstr>Density-based clustering</vt:lpstr>
      <vt:lpstr>Distribution-based clustering</vt:lpstr>
      <vt:lpstr>Distribution-based clustering</vt:lpstr>
      <vt:lpstr>Distribution-based clustering</vt:lpstr>
      <vt:lpstr>Distribution-based clustering</vt:lpstr>
      <vt:lpstr>Hierarchical clustering</vt:lpstr>
      <vt:lpstr>Hierarchical clustering</vt:lpstr>
      <vt:lpstr>Hierarchical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Unsupervised learning: Dimensionality Reduction</vt:lpstr>
      <vt:lpstr>Unsupervised learning: Dimensionality Reduction</vt:lpstr>
      <vt:lpstr>Unsupervised learning: Dimensionality Reduction</vt:lpstr>
      <vt:lpstr>Unsupervised learning: Dimensionality Reduction</vt:lpstr>
      <vt:lpstr>Dimensionality Reduction: Principal Component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Urban Data Science</dc:title>
  <cp:lastModifiedBy>Wenfei Xu</cp:lastModifiedBy>
  <cp:revision>14</cp:revision>
  <dcterms:modified xsi:type="dcterms:W3CDTF">2023-03-13T15:11:05Z</dcterms:modified>
</cp:coreProperties>
</file>